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04" autoAdjust="0"/>
    <p:restoredTop sz="94660"/>
  </p:normalViewPr>
  <p:slideViewPr>
    <p:cSldViewPr snapToGrid="0">
      <p:cViewPr varScale="1">
        <p:scale>
          <a:sx n="93" d="100"/>
          <a:sy n="93" d="100"/>
        </p:scale>
        <p:origin x="3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id="{B9CAFD26-CEA8-DF53-48D4-29E5E9C66613}"/>
              </a:ext>
            </a:extLst>
          </p:cNvPr>
          <p:cNvSpPr/>
          <p:nvPr userDrawn="1"/>
        </p:nvSpPr>
        <p:spPr>
          <a:xfrm>
            <a:off x="1" y="0"/>
            <a:ext cx="2349500" cy="6858000"/>
          </a:xfrm>
          <a:prstGeom prst="rect">
            <a:avLst/>
          </a:prstGeom>
          <a:solidFill>
            <a:srgbClr val="0036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A4E78070-5519-BDAB-13C0-042E8F8C3B3B}"/>
              </a:ext>
            </a:extLst>
          </p:cNvPr>
          <p:cNvSpPr txBox="1"/>
          <p:nvPr userDrawn="1"/>
        </p:nvSpPr>
        <p:spPr>
          <a:xfrm>
            <a:off x="8478982" y="342900"/>
            <a:ext cx="32685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000" b="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CHINA</a:t>
            </a:r>
          </a:p>
          <a:p>
            <a:pPr algn="r"/>
            <a:r>
              <a:rPr lang="en-US" altLang="zh-CN" sz="2000" b="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GUANGDONG</a:t>
            </a:r>
          </a:p>
          <a:p>
            <a:pPr algn="r"/>
            <a:r>
              <a:rPr lang="en-US" altLang="zh-CN" sz="2000" b="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LIONS CLUBS</a:t>
            </a:r>
            <a:endParaRPr lang="zh-CN" altLang="en-US" sz="2000" b="0" dirty="0">
              <a:solidFill>
                <a:srgbClr val="00368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F23C2789-577F-75AC-97E6-56D8459DA7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85" b="38863"/>
          <a:stretch>
            <a:fillRect/>
          </a:stretch>
        </p:blipFill>
        <p:spPr>
          <a:xfrm>
            <a:off x="0" y="152400"/>
            <a:ext cx="5494168" cy="6717662"/>
          </a:xfrm>
          <a:custGeom>
            <a:avLst/>
            <a:gdLst>
              <a:gd name="connsiteX0" fmla="*/ 0 w 5494168"/>
              <a:gd name="connsiteY0" fmla="*/ 0 h 6717662"/>
              <a:gd name="connsiteX1" fmla="*/ 5494168 w 5494168"/>
              <a:gd name="connsiteY1" fmla="*/ 0 h 6717662"/>
              <a:gd name="connsiteX2" fmla="*/ 5494168 w 5494168"/>
              <a:gd name="connsiteY2" fmla="*/ 6717662 h 6717662"/>
              <a:gd name="connsiteX3" fmla="*/ 0 w 5494168"/>
              <a:gd name="connsiteY3" fmla="*/ 6717662 h 6717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94168" h="6717662">
                <a:moveTo>
                  <a:pt x="0" y="0"/>
                </a:moveTo>
                <a:lnTo>
                  <a:pt x="5494168" y="0"/>
                </a:lnTo>
                <a:lnTo>
                  <a:pt x="5494168" y="6717662"/>
                </a:lnTo>
                <a:lnTo>
                  <a:pt x="0" y="6717662"/>
                </a:lnTo>
                <a:close/>
              </a:path>
            </a:pathLst>
          </a:custGeom>
        </p:spPr>
      </p:pic>
      <p:grpSp>
        <p:nvGrpSpPr>
          <p:cNvPr id="18" name="组合 17">
            <a:extLst>
              <a:ext uri="{FF2B5EF4-FFF2-40B4-BE49-F238E27FC236}">
                <a16:creationId xmlns:a16="http://schemas.microsoft.com/office/drawing/2014/main" id="{0BD42EE1-CD56-9DA0-88A0-4BEEEC31CD38}"/>
              </a:ext>
            </a:extLst>
          </p:cNvPr>
          <p:cNvGrpSpPr/>
          <p:nvPr userDrawn="1"/>
        </p:nvGrpSpPr>
        <p:grpSpPr>
          <a:xfrm>
            <a:off x="1228278" y="343308"/>
            <a:ext cx="1955040" cy="4142849"/>
            <a:chOff x="1638300" y="475741"/>
            <a:chExt cx="1281940" cy="2716509"/>
          </a:xfrm>
        </p:grpSpPr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414E5DFD-2B2E-5B88-0791-A56474E483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300" y="1910310"/>
              <a:ext cx="1281940" cy="1281940"/>
            </a:xfrm>
            <a:prstGeom prst="rect">
              <a:avLst/>
            </a:prstGeom>
          </p:spPr>
        </p:pic>
        <p:pic>
          <p:nvPicPr>
            <p:cNvPr id="20" name="图片 19">
              <a:extLst>
                <a:ext uri="{FF2B5EF4-FFF2-40B4-BE49-F238E27FC236}">
                  <a16:creationId xmlns:a16="http://schemas.microsoft.com/office/drawing/2014/main" id="{5911B8CD-5CDF-6AB7-109D-F0EB7CC5130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9948" y="475741"/>
              <a:ext cx="1268100" cy="1269830"/>
            </a:xfrm>
            <a:prstGeom prst="rect">
              <a:avLst/>
            </a:prstGeom>
          </p:spPr>
        </p:pic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376A45BE-5362-BAD0-F069-AA2CB3E2B23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5400" y="6141707"/>
            <a:ext cx="2832100" cy="253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37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75780296-3DC4-994B-7500-3586E632D214}"/>
              </a:ext>
            </a:extLst>
          </p:cNvPr>
          <p:cNvSpPr/>
          <p:nvPr userDrawn="1"/>
        </p:nvSpPr>
        <p:spPr>
          <a:xfrm>
            <a:off x="0" y="6334780"/>
            <a:ext cx="12191999" cy="523220"/>
          </a:xfrm>
          <a:prstGeom prst="rect">
            <a:avLst/>
          </a:prstGeom>
          <a:solidFill>
            <a:srgbClr val="00368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22C4C62-B415-D3B7-2297-7F207D7BBCA3}"/>
              </a:ext>
            </a:extLst>
          </p:cNvPr>
          <p:cNvSpPr txBox="1"/>
          <p:nvPr userDrawn="1"/>
        </p:nvSpPr>
        <p:spPr>
          <a:xfrm>
            <a:off x="419099" y="6431280"/>
            <a:ext cx="43719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CHINA GUANGDONG LIONS CLUBS</a:t>
            </a:r>
            <a:endParaRPr lang="zh-CN" altLang="en-US"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0" name="组合 19">
            <a:extLst>
              <a:ext uri="{FF2B5EF4-FFF2-40B4-BE49-F238E27FC236}">
                <a16:creationId xmlns:a16="http://schemas.microsoft.com/office/drawing/2014/main" id="{28663A28-CC43-2254-EB8A-52FF13EFC710}"/>
              </a:ext>
            </a:extLst>
          </p:cNvPr>
          <p:cNvGrpSpPr/>
          <p:nvPr userDrawn="1"/>
        </p:nvGrpSpPr>
        <p:grpSpPr>
          <a:xfrm>
            <a:off x="9475538" y="5588000"/>
            <a:ext cx="2271961" cy="1142146"/>
            <a:chOff x="370200" y="1910310"/>
            <a:chExt cx="2550040" cy="1281940"/>
          </a:xfrm>
        </p:grpSpPr>
        <p:pic>
          <p:nvPicPr>
            <p:cNvPr id="21" name="图片 20">
              <a:extLst>
                <a:ext uri="{FF2B5EF4-FFF2-40B4-BE49-F238E27FC236}">
                  <a16:creationId xmlns:a16="http://schemas.microsoft.com/office/drawing/2014/main" id="{A1A7BBFB-C495-7F14-D5DC-860C0363F8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38300" y="1910310"/>
              <a:ext cx="1281940" cy="1281940"/>
            </a:xfrm>
            <a:prstGeom prst="rect">
              <a:avLst/>
            </a:prstGeom>
          </p:spPr>
        </p:pic>
        <p:pic>
          <p:nvPicPr>
            <p:cNvPr id="22" name="图片 21">
              <a:extLst>
                <a:ext uri="{FF2B5EF4-FFF2-40B4-BE49-F238E27FC236}">
                  <a16:creationId xmlns:a16="http://schemas.microsoft.com/office/drawing/2014/main" id="{683162EB-1236-B9E7-71AE-76C6F28E0B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200" y="1922420"/>
              <a:ext cx="1268100" cy="1269830"/>
            </a:xfrm>
            <a:prstGeom prst="rect">
              <a:avLst/>
            </a:prstGeom>
          </p:spPr>
        </p:pic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3370E09-0D1C-F24B-B34F-EBC9C0BA74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4746" y="6515100"/>
            <a:ext cx="2042035" cy="182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37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931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851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A8DF8A1-D77B-AF9F-866D-CB05C0438D53}"/>
              </a:ext>
            </a:extLst>
          </p:cNvPr>
          <p:cNvSpPr txBox="1"/>
          <p:nvPr/>
        </p:nvSpPr>
        <p:spPr>
          <a:xfrm>
            <a:off x="4343400" y="2070100"/>
            <a:ext cx="74041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58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广东狮子会</a:t>
            </a:r>
          </a:p>
          <a:p>
            <a:pPr algn="r"/>
            <a:r>
              <a:rPr lang="zh-CN" altLang="en-US" sz="58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第二十一届会议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F2C9C09C-FA3D-84CD-C282-9DACE59C3625}"/>
              </a:ext>
            </a:extLst>
          </p:cNvPr>
          <p:cNvSpPr txBox="1"/>
          <p:nvPr/>
        </p:nvSpPr>
        <p:spPr>
          <a:xfrm>
            <a:off x="9906000" y="4186892"/>
            <a:ext cx="18415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CN" sz="20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2022/00/00</a:t>
            </a:r>
            <a:endParaRPr lang="zh-CN" altLang="en-US" sz="2000" dirty="0">
              <a:solidFill>
                <a:srgbClr val="00368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373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11">
            <a:extLst>
              <a:ext uri="{FF2B5EF4-FFF2-40B4-BE49-F238E27FC236}">
                <a16:creationId xmlns:a16="http://schemas.microsoft.com/office/drawing/2014/main" id="{01236324-C96D-5418-9B2A-7C92CEB9B353}"/>
              </a:ext>
            </a:extLst>
          </p:cNvPr>
          <p:cNvSpPr txBox="1"/>
          <p:nvPr/>
        </p:nvSpPr>
        <p:spPr>
          <a:xfrm>
            <a:off x="431800" y="1534456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标题文字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7608CAF3-4068-B8E9-C89D-FD145E0C3198}"/>
              </a:ext>
            </a:extLst>
          </p:cNvPr>
          <p:cNvSpPr txBox="1"/>
          <p:nvPr/>
        </p:nvSpPr>
        <p:spPr>
          <a:xfrm>
            <a:off x="431800" y="2174220"/>
            <a:ext cx="3975100" cy="3149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zh-CN" altLang="en-US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广东狮子会成立于</a:t>
            </a:r>
            <a:r>
              <a:rPr lang="en-US" altLang="zh-CN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2002</a:t>
            </a:r>
            <a:r>
              <a:rPr lang="zh-CN" altLang="en-US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年，是经国务院批准、在广东省民政厅登记注册、具有社团法人资格的社会公益慈善志愿服务组织。秉承“正己助人，服务社会”的宗旨，弘扬人道主义精神，积极参与助残、助学、敬老、恤孤、乡村振兴、环保、医疗卫生、救援救灾和社区服务等各类社会公益事业，先后荣获国务院颁发的“全国扶残助残先进集体”，广东省委、省政府颁发的“广东省广州亚运会亚残运会先进集体”和“广东省扶贫济困红棉奖</a:t>
            </a:r>
            <a:r>
              <a:rPr lang="en-US" altLang="zh-CN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-</a:t>
            </a:r>
            <a:r>
              <a:rPr lang="zh-CN" altLang="en-US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金奖”，广东省志愿者联合会颁发的“广东志愿服务贡献奖”，</a:t>
            </a:r>
            <a:r>
              <a:rPr lang="en-US" altLang="zh-CN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2012</a:t>
            </a:r>
            <a:r>
              <a:rPr lang="zh-CN" altLang="en-US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责任中国“公益组织奖”、</a:t>
            </a:r>
            <a:r>
              <a:rPr lang="en-US" altLang="zh-CN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2015</a:t>
            </a:r>
            <a:r>
              <a:rPr lang="zh-CN" altLang="en-US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责任中国“公益行动奖”、广东省精神文明建设委员会颁发的</a:t>
            </a:r>
            <a:r>
              <a:rPr lang="en-US" altLang="zh-CN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2020</a:t>
            </a:r>
            <a:r>
              <a:rPr lang="zh-CN" altLang="en-US" sz="12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阿里巴巴普惠体" panose="00020600040101010101" pitchFamily="18" charset="-122"/>
              </a:rPr>
              <a:t>年度广东省学雷锋志愿服务先进典型“最佳志愿服务组织”等荣誉称号。 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8D9609F-97C1-88CF-769D-3D2BA68FCAA6}"/>
              </a:ext>
            </a:extLst>
          </p:cNvPr>
          <p:cNvSpPr/>
          <p:nvPr/>
        </p:nvSpPr>
        <p:spPr>
          <a:xfrm>
            <a:off x="5435600" y="1651000"/>
            <a:ext cx="6324600" cy="36725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7BA5A29-90A2-E8F8-092B-1BD83B2BC1CC}"/>
              </a:ext>
            </a:extLst>
          </p:cNvPr>
          <p:cNvSpPr txBox="1"/>
          <p:nvPr/>
        </p:nvSpPr>
        <p:spPr>
          <a:xfrm>
            <a:off x="8024666" y="3167390"/>
            <a:ext cx="1146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zh-CN" altLang="en-US" sz="280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图片</a:t>
            </a:r>
            <a:r>
              <a:rPr lang="en-US" altLang="zh-CN" sz="280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zh-CN" altLang="en-US" sz="280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F94862E-F46A-9F5E-ADCD-887C0DD7A3C8}"/>
              </a:ext>
            </a:extLst>
          </p:cNvPr>
          <p:cNvSpPr txBox="1"/>
          <p:nvPr/>
        </p:nvSpPr>
        <p:spPr>
          <a:xfrm>
            <a:off x="419100" y="342900"/>
            <a:ext cx="3111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CHINA GUANGDONG</a:t>
            </a:r>
          </a:p>
          <a:p>
            <a:r>
              <a:rPr lang="en-US" altLang="zh-CN" sz="1400" dirty="0">
                <a:solidFill>
                  <a:srgbClr val="003686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LIONS CLUBS</a:t>
            </a:r>
            <a:endParaRPr lang="zh-CN" altLang="en-US" sz="1400" dirty="0">
              <a:solidFill>
                <a:srgbClr val="003686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C849BFCC-8B85-644B-E3ED-19C0E3FC535C}"/>
              </a:ext>
            </a:extLst>
          </p:cNvPr>
          <p:cNvSpPr txBox="1"/>
          <p:nvPr/>
        </p:nvSpPr>
        <p:spPr>
          <a:xfrm>
            <a:off x="9014691" y="342900"/>
            <a:ext cx="27328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1400" dirty="0">
                <a:solidFill>
                  <a:srgbClr val="003686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阿里巴巴普惠体" panose="00020600040101010101" pitchFamily="18" charset="-122"/>
              </a:rPr>
              <a:t>广东狮子会</a:t>
            </a:r>
          </a:p>
        </p:txBody>
      </p:sp>
    </p:spTree>
    <p:extLst>
      <p:ext uri="{BB962C8B-B14F-4D97-AF65-F5344CB8AC3E}">
        <p14:creationId xmlns:p14="http://schemas.microsoft.com/office/powerpoint/2010/main" val="578794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262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4946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184</Words>
  <Application>Microsoft Office PowerPoint</Application>
  <PresentationFormat>宽屏</PresentationFormat>
  <Paragraphs>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阿里巴巴普惠体</vt:lpstr>
      <vt:lpstr>等线</vt:lpstr>
      <vt:lpstr>微软雅黑</vt:lpstr>
      <vt:lpstr>微软雅黑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邓 慧成</cp:lastModifiedBy>
  <cp:revision>16</cp:revision>
  <dcterms:created xsi:type="dcterms:W3CDTF">2022-06-30T10:47:16Z</dcterms:created>
  <dcterms:modified xsi:type="dcterms:W3CDTF">2022-07-02T05:18:16Z</dcterms:modified>
</cp:coreProperties>
</file>